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853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53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853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53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53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853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3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53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53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53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853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538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538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8538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789146B-FA80-454F-9A40-4BFE488FF6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A86AB-F2BD-4628-B8E2-F579217602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5981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AB4D-F55C-4129-A5CE-340B2B04C3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8771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8DFC73F-18DB-48F3-8207-37E8089ADB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477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5EB12-DEBF-42A2-B768-F95B49847D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2876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184A4-5ABC-4425-9252-0ADABC5EB8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3784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1DBF5-FA96-403D-890E-C65536A625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1767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AAC35-1497-4D6E-AB60-D96731FFAE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1575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95C7E-3B67-4D1E-9181-F820C0ABF6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6055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48160-B79B-42FB-AC1D-A576E5702F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1927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2C824-E07D-433E-B081-12007F6491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7670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8E5AC-70F0-4DBA-A7A5-1D0C0B2379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9131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843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3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843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3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3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843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3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3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3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3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843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843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9C57487-EA03-4A4F-BD20-FBCD30FD9F9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843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1%81%D1%82%D0%BE%D1%80%D0%B8%D1%87%D0%B5%D1%81%D0%BA%D0%B8%D0%B5_%D0%BF%D0%BE%D1%81%D0%B5%D0%BB%D0%B5%D0%BD%D0%B8%D1%8F_%D0%A0%D0%BE%D1%81%D1%81%D0%B8%D0%B8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ru.wikipedia.org/wiki/%D0%98%D1%80%D0%BA%D1%83%D1%82%D1%81%D0%BA%D0%B8%D0%B9_%D0%BF%D0%BE%D0%B6%D0%B0%D1%80_(1879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0%BD%D1%81%D0%BA%D0%B8%D0%B5_%D0%B7%D0%BE%D0%BB%D0%BE%D1%82%D1%8B%D0%B5_%D0%BF%D1%80%D0%B8%D0%B8%D1%81%D0%BA%D0%B8" TargetMode="External"/><Relationship Id="rId5" Type="http://schemas.openxmlformats.org/officeDocument/2006/relationships/hyperlink" Target="https://ru.wikipedia.org/wiki/%D0%98%D1%81%D1%82%D0%BE%D1%80%D0%B8%D1%8F_%D0%BA%D1%8F%D1%85%D1%82%D0%B8%D0%BD%D1%81%D0%BA%D0%BE%D0%B9_%D1%82%D0%BE%D1%80%D0%B3%D0%BE%D0%B2%D0%BB%D0%B8" TargetMode="External"/><Relationship Id="rId4" Type="http://schemas.openxmlformats.org/officeDocument/2006/relationships/hyperlink" Target="https://ru.wikipedia.org/wiki/%D0%9E%D0%BA%D1%82%D1%8F%D0%B1%D1%80%D1%8C%D1%81%D0%BA%D0%B0%D1%8F_%D1%80%D0%B5%D0%B2%D0%BE%D0%BB%D1%8E%D1%86%D0%B8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rkipedia.ru/content/irkutskiy_ostro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vostochnaya_sibir" TargetMode="External"/><Relationship Id="rId2" Type="http://schemas.openxmlformats.org/officeDocument/2006/relationships/hyperlink" Target="http://irkipedia.ru/content/vostochno_sibirskoe_general_gubernatorstv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rkipedia.ru/content/centralnyy_rynok_irkutska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irkipedia.ru/content/irkutsk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rkipedia.ru/content/ploshchad_kirova" TargetMode="External"/><Relationship Id="rId5" Type="http://schemas.openxmlformats.org/officeDocument/2006/relationships/hyperlink" Target="http://irkipedia.ru/content/ushakovka" TargetMode="External"/><Relationship Id="rId4" Type="http://schemas.openxmlformats.org/officeDocument/2006/relationships/hyperlink" Target="http://irkipedia.ru/content/baza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rkipedia.ru/content/karla_marksa_ulica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3200" dirty="0"/>
              <a:t>Иркутск- город </a:t>
            </a:r>
            <a:r>
              <a:rPr lang="ru-RU" altLang="ru-RU" sz="3200" dirty="0" smtClean="0"/>
              <a:t>торговли</a:t>
            </a:r>
            <a:endParaRPr lang="ru-RU" altLang="ru-RU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861048"/>
            <a:ext cx="6728792" cy="1752600"/>
          </a:xfrm>
        </p:spPr>
        <p:txBody>
          <a:bodyPr/>
          <a:lstStyle/>
          <a:p>
            <a:pPr algn="r">
              <a:lnSpc>
                <a:spcPct val="90000"/>
              </a:lnSpc>
            </a:pPr>
            <a:endParaRPr lang="ru-RU" altLang="ru-RU" sz="1400" dirty="0"/>
          </a:p>
          <a:p>
            <a:pPr algn="r">
              <a:lnSpc>
                <a:spcPct val="90000"/>
              </a:lnSpc>
            </a:pPr>
            <a:endParaRPr lang="ru-RU" altLang="ru-RU" sz="1400" dirty="0"/>
          </a:p>
          <a:p>
            <a:pPr algn="r">
              <a:lnSpc>
                <a:spcPct val="90000"/>
              </a:lnSpc>
            </a:pPr>
            <a:endParaRPr lang="ru-RU" altLang="ru-RU" sz="1400" dirty="0"/>
          </a:p>
          <a:p>
            <a:pPr algn="r">
              <a:lnSpc>
                <a:spcPct val="90000"/>
              </a:lnSpc>
            </a:pPr>
            <a:r>
              <a:rPr lang="ru-RU" altLang="ru-RU" sz="1400" dirty="0" smtClean="0"/>
              <a:t>Выполнила</a:t>
            </a:r>
            <a:endParaRPr lang="ru-RU" altLang="ru-RU" sz="1400" dirty="0"/>
          </a:p>
          <a:p>
            <a:pPr algn="r">
              <a:lnSpc>
                <a:spcPct val="90000"/>
              </a:lnSpc>
            </a:pPr>
            <a:r>
              <a:rPr lang="ru-RU" altLang="ru-RU" sz="1400" dirty="0"/>
              <a:t> </a:t>
            </a:r>
            <a:r>
              <a:rPr lang="ru-RU" altLang="ru-RU" sz="1400" dirty="0" smtClean="0"/>
              <a:t>ученица </a:t>
            </a:r>
            <a:r>
              <a:rPr lang="ru-RU" altLang="ru-RU" sz="1400" dirty="0"/>
              <a:t>11Б </a:t>
            </a:r>
          </a:p>
          <a:p>
            <a:pPr algn="r">
              <a:lnSpc>
                <a:spcPct val="90000"/>
              </a:lnSpc>
            </a:pPr>
            <a:r>
              <a:rPr lang="ru-RU" altLang="ru-RU" sz="1400" dirty="0" smtClean="0"/>
              <a:t>Михеева </a:t>
            </a:r>
            <a:r>
              <a:rPr lang="ru-RU" altLang="ru-RU" sz="1400" dirty="0"/>
              <a:t>А.</a:t>
            </a:r>
          </a:p>
        </p:txBody>
      </p:sp>
    </p:spTree>
  </p:cSld>
  <p:clrMapOvr>
    <a:masterClrMapping/>
  </p:clrMapOvr>
  <p:transition spd="slow" advClick="0" advTm="3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altLang="ru-RU" sz="2400" dirty="0"/>
              <a:t>В промышленности региона наибольшее развитие приобрели лесная, деревообрабатывающая и целлюлозно-бумажная, горнодобывающая, топливная промышленности, цветная металлургия, энергетика, машиностроение, пищевая, химическая и нефтехимическая промышленность, чёрная металлургия. Важным фактором развития промышленности являются минерально-сырьевые ресурсы области. </a:t>
            </a:r>
          </a:p>
        </p:txBody>
      </p:sp>
    </p:spTree>
  </p:cSld>
  <p:clrMapOvr>
    <a:masterClrMapping/>
  </p:clrMapOvr>
  <p:transition spd="slow" advClick="0" advTm="6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/>
              <a:t>Список литературы.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30725"/>
          </a:xfrm>
        </p:spPr>
        <p:txBody>
          <a:bodyPr/>
          <a:lstStyle/>
          <a:p>
            <a:r>
              <a:rPr lang="ru-RU" sz="2400" dirty="0" err="1" smtClean="0">
                <a:latin typeface="+mj-lt"/>
              </a:rPr>
              <a:t>Википерия</a:t>
            </a:r>
            <a:endParaRPr lang="ru-RU" sz="2400" dirty="0" smtClean="0">
              <a:latin typeface="+mj-lt"/>
            </a:endParaRPr>
          </a:p>
          <a:p>
            <a:r>
              <a:rPr lang="ru-RU" sz="2400" dirty="0" err="1" smtClean="0">
                <a:latin typeface="+mj-lt"/>
              </a:rPr>
              <a:t>Иркипедия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6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260648"/>
            <a:ext cx="6494462" cy="520700"/>
          </a:xfrm>
        </p:spPr>
        <p:txBody>
          <a:bodyPr/>
          <a:lstStyle/>
          <a:p>
            <a:r>
              <a:rPr lang="ru-RU" altLang="ru-RU" sz="3200" b="1" i="1" dirty="0" smtClean="0"/>
              <a:t>Иркутск</a:t>
            </a:r>
            <a:endParaRPr lang="ru-RU" altLang="ru-RU" sz="3200" b="1" i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569076" cy="2375470"/>
          </a:xfrm>
        </p:spPr>
        <p:txBody>
          <a:bodyPr anchor="ctr"/>
          <a:lstStyle/>
          <a:p>
            <a:pPr algn="just">
              <a:lnSpc>
                <a:spcPct val="90000"/>
              </a:lnSpc>
            </a:pPr>
            <a:r>
              <a:rPr lang="ru-RU" altLang="ru-RU" sz="2400" dirty="0">
                <a:latin typeface="+mj-lt"/>
              </a:rPr>
              <a:t>Старинный сибирский город, основан как острог в 1661 году. В </a:t>
            </a:r>
            <a:r>
              <a:rPr lang="ru-RU" altLang="ru-RU" sz="2400" dirty="0">
                <a:latin typeface="+mj-lt"/>
                <a:hlinkClick r:id="rId2" tooltip="Иркутский пожар (1879)"/>
              </a:rPr>
              <a:t>пожаре 1879 года</a:t>
            </a:r>
            <a:r>
              <a:rPr lang="ru-RU" altLang="ru-RU" sz="2400" dirty="0">
                <a:latin typeface="+mj-lt"/>
              </a:rPr>
              <a:t> был сильно разрушен. Отнесён к </a:t>
            </a:r>
            <a:r>
              <a:rPr lang="ru-RU" altLang="ru-RU" sz="2400" dirty="0">
                <a:latin typeface="+mj-lt"/>
                <a:hlinkClick r:id="rId3" tooltip="Исторические поселения России"/>
              </a:rPr>
              <a:t>историческим поселениям</a:t>
            </a:r>
            <a:r>
              <a:rPr lang="ru-RU" altLang="ru-RU" sz="2400" dirty="0">
                <a:latin typeface="+mj-lt"/>
              </a:rPr>
              <a:t> </a:t>
            </a:r>
            <a:r>
              <a:rPr lang="ru-RU" altLang="ru-RU" sz="2400" dirty="0" smtClean="0">
                <a:latin typeface="+mj-lt"/>
              </a:rPr>
              <a:t>России</a:t>
            </a:r>
            <a:r>
              <a:rPr lang="ru-RU" altLang="ru-RU" sz="2400" dirty="0">
                <a:latin typeface="+mj-lt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ru-RU" altLang="ru-RU" sz="2400" dirty="0">
                <a:latin typeface="+mj-lt"/>
              </a:rPr>
              <a:t>До </a:t>
            </a:r>
            <a:r>
              <a:rPr lang="ru-RU" altLang="ru-RU" sz="2400" dirty="0">
                <a:latin typeface="+mj-lt"/>
                <a:hlinkClick r:id="rId4" tooltip="Октябрьская революция"/>
              </a:rPr>
              <a:t>Октябрьской революции</a:t>
            </a:r>
            <a:r>
              <a:rPr lang="ru-RU" altLang="ru-RU" sz="2400" dirty="0">
                <a:latin typeface="+mj-lt"/>
              </a:rPr>
              <a:t> был купеческим городом, долгое время процветавшим на </a:t>
            </a:r>
            <a:r>
              <a:rPr lang="ru-RU" altLang="ru-RU" sz="2400" dirty="0">
                <a:latin typeface="+mj-lt"/>
                <a:hlinkClick r:id="rId5" tooltip="История кяхтинской торговли"/>
              </a:rPr>
              <a:t>российско-китайской торговле</a:t>
            </a:r>
            <a:r>
              <a:rPr lang="ru-RU" altLang="ru-RU" sz="2400" dirty="0">
                <a:latin typeface="+mj-lt"/>
              </a:rPr>
              <a:t>, а позднее на </a:t>
            </a:r>
            <a:r>
              <a:rPr lang="ru-RU" altLang="ru-RU" sz="2400" dirty="0" smtClean="0">
                <a:latin typeface="+mj-lt"/>
                <a:hlinkClick r:id="rId6" tooltip="Ленские золотые прииски"/>
              </a:rPr>
              <a:t>золотопромышленности</a:t>
            </a:r>
            <a:r>
              <a:rPr lang="ru-RU" altLang="ru-RU" sz="2400" dirty="0" smtClean="0">
                <a:latin typeface="+mj-lt"/>
              </a:rPr>
              <a:t>.</a:t>
            </a:r>
            <a:endParaRPr lang="ru-RU" altLang="ru-RU" sz="2400" dirty="0">
              <a:latin typeface="+mj-lt"/>
            </a:endParaRPr>
          </a:p>
        </p:txBody>
      </p:sp>
      <p:pic>
        <p:nvPicPr>
          <p:cNvPr id="44037" name="Picture 5" descr="offroadmaster :: &amp;Pcy;&amp;rcy;&amp;ocy;&amp;scy;&amp;mcy;&amp;ocy;&amp;tcy;&amp;rcy; &amp;tcy;&amp;iecy;&amp;mcy;&amp;ycy; - &amp;Scy;&amp;icy;&amp;bcy;&amp;icy;&amp;rcy;&amp;scy;&amp;kcy;&amp;icy;&amp;jcy; &amp;mcy;&amp;acy;&amp;rcy;&amp;acy;&amp;fcy;&amp;ocy;&amp;ncy; 2010 &amp;Dcy;&amp;Acy;&amp;Lcy;&amp;SOFTcy;&amp;Ncy;&amp;IEcy;&amp;Vcy;&amp;Ocy;&amp;Scy;&amp;Tcy;&amp;Ocy;&amp;CHcy;&amp;Ncy;&amp;Ocy;&amp;IEcy; &amp;Kcy;&amp;Ocy;&amp;Lcy;&amp;SOFTcy;&amp;TScy;&amp;O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09" y="3407505"/>
            <a:ext cx="8064896" cy="3212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6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650875"/>
          </a:xfrm>
        </p:spPr>
        <p:txBody>
          <a:bodyPr/>
          <a:lstStyle/>
          <a:p>
            <a:r>
              <a:rPr lang="ru-RU" altLang="ru-RU" sz="3700" b="1" dirty="0"/>
              <a:t/>
            </a:r>
            <a:br>
              <a:rPr lang="ru-RU" altLang="ru-RU" sz="3700" b="1" dirty="0"/>
            </a:br>
            <a:r>
              <a:rPr lang="ru-RU" altLang="ru-RU" sz="3200" b="1" i="1" dirty="0"/>
              <a:t>Торговать начали еще в остроге</a:t>
            </a:r>
            <a:br>
              <a:rPr lang="ru-RU" altLang="ru-RU" sz="3200" b="1" i="1" dirty="0"/>
            </a:br>
            <a:endParaRPr lang="ru-RU" altLang="ru-RU" sz="3200" b="1" i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75" y="980728"/>
            <a:ext cx="5580887" cy="5615558"/>
          </a:xfrm>
        </p:spPr>
        <p:txBody>
          <a:bodyPr anchor="ctr"/>
          <a:lstStyle/>
          <a:p>
            <a:pPr algn="just">
              <a:lnSpc>
                <a:spcPct val="80000"/>
              </a:lnSpc>
              <a:buNone/>
            </a:pPr>
            <a:r>
              <a:rPr lang="ru-RU" altLang="ru-RU" sz="2400" dirty="0" smtClean="0">
                <a:latin typeface="+mj-lt"/>
              </a:rPr>
              <a:t>     	Торговля </a:t>
            </a:r>
            <a:r>
              <a:rPr lang="ru-RU" altLang="ru-RU" sz="2400" dirty="0">
                <a:latin typeface="+mj-lt"/>
              </a:rPr>
              <a:t>начала свое развитие буквально с первых лет жизни </a:t>
            </a:r>
            <a:r>
              <a:rPr lang="ru-RU" altLang="ru-RU" sz="2400" dirty="0">
                <a:latin typeface="+mj-lt"/>
                <a:hlinkClick r:id="rId2"/>
              </a:rPr>
              <a:t>Иркутского </a:t>
            </a:r>
            <a:r>
              <a:rPr lang="ru-RU" altLang="ru-RU" sz="2400" dirty="0" smtClean="0">
                <a:latin typeface="+mj-lt"/>
                <a:hlinkClick r:id="rId2"/>
              </a:rPr>
              <a:t>острога</a:t>
            </a:r>
            <a:r>
              <a:rPr lang="ru-RU" altLang="ru-RU" sz="2400" dirty="0" smtClean="0">
                <a:latin typeface="+mj-lt"/>
              </a:rPr>
              <a:t>.</a:t>
            </a:r>
          </a:p>
          <a:p>
            <a:pPr algn="just">
              <a:lnSpc>
                <a:spcPct val="80000"/>
              </a:lnSpc>
              <a:buNone/>
            </a:pPr>
            <a:endParaRPr lang="ru-RU" altLang="ru-RU" sz="2400" dirty="0" smtClean="0">
              <a:latin typeface="+mj-lt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400" dirty="0"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    	В трудных условиях и с ограниченными средствами, переселенцы в Сибири завели пашни, покосы, соляные варницы, мукомольные мельницы, кузницы, добывали железную руду и плавили железо, отыскивали слюду, а позже серебро, золото и другие полезные ископаемые, занимались промыслами и ремеслами, заложили основы промышленности, создали очаги культуры на сибирских окраинах России. </a:t>
            </a:r>
            <a:endParaRPr lang="ru-RU" altLang="ru-RU" sz="2400" dirty="0">
              <a:latin typeface="+mj-lt"/>
            </a:endParaRPr>
          </a:p>
        </p:txBody>
      </p:sp>
      <p:pic>
        <p:nvPicPr>
          <p:cNvPr id="45061" name="Picture 5" descr="lh3oHkr3Ax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38" y="1340768"/>
            <a:ext cx="3203575" cy="280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Rectangle 14"/>
          <p:cNvSpPr>
            <a:spLocks noGrp="1" noChangeArrowheads="1"/>
          </p:cNvSpPr>
          <p:nvPr>
            <p:ph/>
          </p:nvPr>
        </p:nvSpPr>
        <p:spPr>
          <a:xfrm>
            <a:off x="211933" y="980728"/>
            <a:ext cx="8747720" cy="5400600"/>
          </a:xfrm>
        </p:spPr>
        <p:txBody>
          <a:bodyPr/>
          <a:lstStyle/>
          <a:p>
            <a:endParaRPr lang="ru-RU" altLang="ru-RU" sz="2400" b="1" dirty="0"/>
          </a:p>
          <a:p>
            <a:pPr algn="just"/>
            <a:r>
              <a:rPr lang="ru-RU" altLang="ru-RU" sz="2400" dirty="0"/>
              <a:t>В 1686 году Иркутск получил статус города, а к концу века превратился в торговый и </a:t>
            </a:r>
            <a:r>
              <a:rPr lang="ru-RU" altLang="ru-RU" sz="2400" dirty="0">
                <a:hlinkClick r:id="rId2"/>
              </a:rPr>
              <a:t>административный центр</a:t>
            </a:r>
            <a:r>
              <a:rPr lang="ru-RU" altLang="ru-RU" sz="2400" dirty="0"/>
              <a:t> всей </a:t>
            </a:r>
            <a:r>
              <a:rPr lang="ru-RU" altLang="ru-RU" sz="2400" dirty="0">
                <a:hlinkClick r:id="rId3"/>
              </a:rPr>
              <a:t>Восточной Сибири</a:t>
            </a:r>
            <a:r>
              <a:rPr lang="ru-RU" altLang="ru-RU" sz="2400" dirty="0"/>
              <a:t>. </a:t>
            </a:r>
            <a:endParaRPr lang="ru-RU" altLang="ru-RU" sz="2400" dirty="0" smtClean="0"/>
          </a:p>
          <a:p>
            <a:pPr algn="just"/>
            <a:r>
              <a:rPr lang="ru-RU" altLang="ru-RU" sz="2400" dirty="0" smtClean="0"/>
              <a:t>Уже </a:t>
            </a:r>
            <a:r>
              <a:rPr lang="ru-RU" altLang="ru-RU" sz="2400" dirty="0"/>
              <a:t>в 1764-м Иркутск числился губернским городом со всеми вытекающими отсюда последствиями. Увеличилось до 10 тысяч человек население, активно развернулись промышленность и торговля, установились дипломатические и торговые отношения с другими государствами — Китаем, Монголией.</a:t>
            </a:r>
          </a:p>
          <a:p>
            <a:pPr marL="0" indent="0">
              <a:buNone/>
            </a:pPr>
            <a:endParaRPr lang="ru-RU" altLang="ru-RU" sz="2000" dirty="0"/>
          </a:p>
        </p:txBody>
      </p:sp>
      <p:pic>
        <p:nvPicPr>
          <p:cNvPr id="46096" name="Picture 16" descr="yaf13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50" y="1052736"/>
            <a:ext cx="8497936" cy="5544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61214"/>
            <a:ext cx="871396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Торговля с Китаем началась еще три века назад</a:t>
            </a:r>
          </a:p>
        </p:txBody>
      </p:sp>
    </p:spTree>
  </p:cSld>
  <p:clrMapOvr>
    <a:masterClrMapping/>
  </p:clrMapOvr>
  <p:transition spd="slow" advTm="1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/>
          </p:nvPr>
        </p:nvSpPr>
        <p:spPr>
          <a:xfrm>
            <a:off x="251520" y="188640"/>
            <a:ext cx="8532812" cy="3548063"/>
          </a:xfrm>
        </p:spPr>
        <p:txBody>
          <a:bodyPr/>
          <a:lstStyle/>
          <a:p>
            <a:pPr algn="just"/>
            <a:r>
              <a:rPr lang="ru-RU" altLang="ru-RU" sz="2400" dirty="0">
                <a:latin typeface="+mj-lt"/>
              </a:rPr>
              <a:t>Сами иркутяне ездили с товарами на самую богатую Нижегородскую ярмарку </a:t>
            </a:r>
            <a:r>
              <a:rPr lang="ru-RU" altLang="ru-RU" sz="2400" dirty="0" smtClean="0">
                <a:latin typeface="+mj-lt"/>
              </a:rPr>
              <a:t>и в </a:t>
            </a:r>
            <a:r>
              <a:rPr lang="ru-RU" altLang="ru-RU" sz="2400" dirty="0">
                <a:latin typeface="+mj-lt"/>
              </a:rPr>
              <a:t>Европейскую Россию чаще всего с золотом, чаем и пушниной. В </a:t>
            </a:r>
            <a:r>
              <a:rPr lang="ru-RU" altLang="ru-RU" sz="2400" dirty="0">
                <a:latin typeface="+mj-lt"/>
                <a:hlinkClick r:id="rId2"/>
              </a:rPr>
              <a:t>Иркутске</a:t>
            </a:r>
            <a:r>
              <a:rPr lang="ru-RU" altLang="ru-RU" sz="2400" dirty="0">
                <a:latin typeface="+mj-lt"/>
              </a:rPr>
              <a:t> успешно проходила ежегодная лесная ярмарка</a:t>
            </a:r>
            <a:r>
              <a:rPr lang="ru-RU" altLang="ru-RU" sz="2400" dirty="0" smtClean="0">
                <a:latin typeface="+mj-lt"/>
              </a:rPr>
              <a:t>.</a:t>
            </a:r>
            <a:endParaRPr lang="ru-RU" altLang="ru-RU" sz="2400" dirty="0">
              <a:latin typeface="+mj-lt"/>
            </a:endParaRPr>
          </a:p>
          <a:p>
            <a:pPr algn="just"/>
            <a:r>
              <a:rPr lang="ru-RU" altLang="ru-RU" sz="2400" dirty="0">
                <a:latin typeface="+mj-lt"/>
              </a:rPr>
              <a:t>В самом городе сформировалось несколько больших базаров: один в районе современного </a:t>
            </a:r>
            <a:r>
              <a:rPr lang="ru-RU" altLang="ru-RU" sz="2400" dirty="0">
                <a:latin typeface="+mj-lt"/>
                <a:hlinkClick r:id="rId3"/>
              </a:rPr>
              <a:t>рынка</a:t>
            </a:r>
            <a:r>
              <a:rPr lang="ru-RU" altLang="ru-RU" sz="2400" dirty="0">
                <a:latin typeface="+mj-lt"/>
              </a:rPr>
              <a:t>, другой — в районе площади Труда. Барахолка и сенной </a:t>
            </a:r>
            <a:r>
              <a:rPr lang="ru-RU" altLang="ru-RU" sz="2400" dirty="0">
                <a:latin typeface="+mj-lt"/>
                <a:hlinkClick r:id="rId4"/>
              </a:rPr>
              <a:t>базар</a:t>
            </a:r>
            <a:r>
              <a:rPr lang="ru-RU" altLang="ru-RU" sz="2400" dirty="0">
                <a:latin typeface="+mj-lt"/>
              </a:rPr>
              <a:t> располагались недалеко от </a:t>
            </a:r>
            <a:r>
              <a:rPr lang="ru-RU" altLang="ru-RU" sz="2400" dirty="0" err="1">
                <a:latin typeface="+mj-lt"/>
                <a:hlinkClick r:id="rId5"/>
              </a:rPr>
              <a:t>Ушаковки</a:t>
            </a:r>
            <a:r>
              <a:rPr lang="ru-RU" altLang="ru-RU" sz="2400" dirty="0">
                <a:latin typeface="+mj-lt"/>
              </a:rPr>
              <a:t>. Самая оживленная торговля шла в центре города на Тихвинской площади (</a:t>
            </a:r>
            <a:r>
              <a:rPr lang="ru-RU" altLang="ru-RU" sz="2400" dirty="0">
                <a:latin typeface="+mj-lt"/>
                <a:hlinkClick r:id="rId6"/>
              </a:rPr>
              <a:t>сквер Кирова</a:t>
            </a:r>
            <a:r>
              <a:rPr lang="ru-RU" altLang="ru-RU" sz="2400" dirty="0" smtClean="0">
                <a:latin typeface="+mj-lt"/>
              </a:rPr>
              <a:t>).</a:t>
            </a:r>
            <a:endParaRPr lang="ru-RU" altLang="ru-RU" sz="2400" dirty="0">
              <a:latin typeface="+mj-lt"/>
            </a:endParaRPr>
          </a:p>
        </p:txBody>
      </p:sp>
      <p:pic>
        <p:nvPicPr>
          <p:cNvPr id="52230" name="Picture 6" descr="&amp;Mcy;&amp;acy;&amp;rcy;&amp;shcy;&amp;rcy;&amp;ucy;&amp;tcy;&amp;ycy; &amp;icy;&amp;rcy;&amp;kcy;&amp;ucy;&amp;tcy;&amp;scy;&amp;kcy;&amp;ocy;&amp;jcy; &amp;tcy;&amp;ocy;&amp;rcy;&amp;gcy;&amp;ocy;&amp;vcy;&amp;lcy;&amp;icy;: &amp;ncy;&amp;acy;&amp;scy;&amp;lcy;&amp;iecy;&amp;dcy;&amp;icy;&amp;iecy; &amp;icy;&amp;rcy;&amp;kcy;&amp;ucy;&amp;tcy;&amp;scy;&amp;kcy;&amp;ocy;&amp;gcy;&amp;ocy; &amp;kcy;&amp;ucy;&amp;pcy;&amp;iecy;&amp;chcy;&amp;iecy;&amp;scy;&amp;tcy;&amp;vcy;&amp;a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7344816" cy="24115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648866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Иркутский гостиный двор 1823год. </a:t>
            </a:r>
            <a:endParaRPr lang="ru-RU" dirty="0"/>
          </a:p>
        </p:txBody>
      </p:sp>
    </p:spTree>
  </p:cSld>
  <p:clrMapOvr>
    <a:masterClrMapping/>
  </p:clrMapOvr>
  <p:transition spd="slow" advTm="7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/>
          </p:nvPr>
        </p:nvSpPr>
        <p:spPr>
          <a:xfrm>
            <a:off x="323528" y="-315416"/>
            <a:ext cx="8229600" cy="5853112"/>
          </a:xfrm>
        </p:spPr>
        <p:txBody>
          <a:bodyPr/>
          <a:lstStyle/>
          <a:p>
            <a:endParaRPr lang="ru-RU" altLang="ru-RU" sz="2000" dirty="0" smtClean="0"/>
          </a:p>
          <a:p>
            <a:endParaRPr lang="ru-RU" altLang="ru-RU" sz="2000" dirty="0"/>
          </a:p>
          <a:p>
            <a:endParaRPr lang="ru-RU" altLang="ru-RU" sz="2000" dirty="0" smtClean="0"/>
          </a:p>
          <a:p>
            <a:pPr algn="just"/>
            <a:r>
              <a:rPr lang="ru-RU" altLang="ru-RU" sz="2400" dirty="0" smtClean="0">
                <a:latin typeface="+mj-lt"/>
              </a:rPr>
              <a:t>Позднее </a:t>
            </a:r>
            <a:r>
              <a:rPr lang="ru-RU" altLang="ru-RU" sz="2400" dirty="0">
                <a:latin typeface="+mj-lt"/>
              </a:rPr>
              <a:t>было уже два гостиных двора. Туда привозили товары сразу после таможенного досмотра, развозили по лавкам, и площадь была самым многолюдным местом города. Там каждый день происходила разгрузка и перегрузка товара — китайских и российских.</a:t>
            </a:r>
          </a:p>
          <a:p>
            <a:pPr marL="0" indent="0" algn="just">
              <a:buNone/>
            </a:pPr>
            <a:endParaRPr lang="ru-RU" altLang="ru-RU" sz="2400" dirty="0">
              <a:latin typeface="+mj-lt"/>
            </a:endParaRPr>
          </a:p>
          <a:p>
            <a:pPr algn="just"/>
            <a:r>
              <a:rPr lang="ru-RU" altLang="ru-RU" sz="2400" dirty="0" smtClean="0">
                <a:latin typeface="+mj-lt"/>
              </a:rPr>
              <a:t>В </a:t>
            </a:r>
            <a:r>
              <a:rPr lang="ru-RU" altLang="ru-RU" sz="2400" dirty="0">
                <a:latin typeface="+mj-lt"/>
              </a:rPr>
              <a:t>1851 году Иркутск занимал в Сибири первое место среди сибирских городов по числу жителей и магазинов. По этим признакам приобрел титул столицы Сибири. В ХIХ веке самыми "торговыми" улицами, вероятно, были </a:t>
            </a:r>
            <a:r>
              <a:rPr lang="ru-RU" altLang="ru-RU" sz="2400" dirty="0">
                <a:latin typeface="+mj-lt"/>
                <a:hlinkClick r:id="rId2"/>
              </a:rPr>
              <a:t>Карла Маркса</a:t>
            </a:r>
            <a:r>
              <a:rPr lang="ru-RU" altLang="ru-RU" sz="2400" dirty="0">
                <a:latin typeface="+mj-lt"/>
              </a:rPr>
              <a:t> (Большая), </a:t>
            </a:r>
            <a:r>
              <a:rPr lang="ru-RU" altLang="ru-RU" sz="2400" dirty="0" err="1">
                <a:latin typeface="+mj-lt"/>
              </a:rPr>
              <a:t>Сухэ-Батора</a:t>
            </a:r>
            <a:r>
              <a:rPr lang="ru-RU" altLang="ru-RU" sz="2400" dirty="0">
                <a:latin typeface="+mj-lt"/>
              </a:rPr>
              <a:t> (Тихвинская), Пролетарская (Ивановская), Урицкого (</a:t>
            </a:r>
            <a:r>
              <a:rPr lang="ru-RU" altLang="ru-RU" sz="2400" dirty="0" err="1">
                <a:latin typeface="+mj-lt"/>
              </a:rPr>
              <a:t>Пестеревская</a:t>
            </a:r>
            <a:r>
              <a:rPr lang="ru-RU" altLang="ru-RU" sz="2400" dirty="0">
                <a:latin typeface="+mj-lt"/>
              </a:rPr>
              <a:t>).</a:t>
            </a:r>
          </a:p>
          <a:p>
            <a:pPr algn="just"/>
            <a:endParaRPr lang="ru-RU" altLang="ru-RU" sz="2000" dirty="0">
              <a:latin typeface="+mj-lt"/>
            </a:endParaRPr>
          </a:p>
        </p:txBody>
      </p:sp>
    </p:spTree>
  </p:cSld>
  <p:clrMapOvr>
    <a:masterClrMapping/>
  </p:clrMapOvr>
  <p:transition spd="slow" advTm="10000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8" name="Picture 8" descr="&amp;Rcy;&amp;acy;&amp;bcy;&amp;ocy;&amp;tcy;&amp;acy; &amp;tcy;&amp;rcy;&amp;acy;&amp;ncy;&amp;scy;&amp;pcy;&amp;ocy;&amp;rcy;&amp;tcy;&amp;acy; &amp;icy; &amp;scy;&amp;ocy;&amp;tscy;&amp;icy;&amp;acy;&amp;lcy;&amp;softcy;&amp;ncy;&amp;ycy;&amp;khcy; &amp;ocy;&amp;rcy;&amp;gcy;&amp;acy;&amp;ncy;&amp;icy;&amp;zcy;&amp;acy;&amp;tscy;&amp;icy;&amp;jcy; &amp;Icy;&amp;rcy;&amp;kcy;&amp;ucy;&amp;tcy;&amp;scy;&amp;kcy;&amp;acy; &amp;vcy; &amp;ncy;&amp;ocy;&amp;vcy;&amp;ocy;&amp;gcy;&amp;ocy;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4356100" cy="3295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&amp;Icy;&amp;rcy;&amp;kcy;&amp;ucy;&amp;tcy;&amp;scy;&amp;kcy; 80-&amp;khcy; &amp;gcy;&amp;ocy;&amp;dcy;&amp;ocy;&amp;vcy;. &amp;Ocy;&amp;tcy;&amp;kcy;&amp;rcy;&amp;ycy;&amp;tcy;&amp;kcy;&amp;i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4487863" cy="3292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1835150" y="836613"/>
            <a:ext cx="62658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latin typeface="Arial" charset="0"/>
              </a:rPr>
              <a:t>      </a:t>
            </a:r>
            <a:r>
              <a:rPr lang="ru-RU" altLang="ru-RU" sz="3200" b="1" i="1" dirty="0">
                <a:latin typeface="Arial" charset="0"/>
              </a:rPr>
              <a:t>Торговый Комплекс 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55650" y="5734050"/>
            <a:ext cx="24479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latin typeface="Arial" charset="0"/>
              </a:rPr>
              <a:t>             1986</a:t>
            </a: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6011952" y="5730653"/>
            <a:ext cx="17287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latin typeface="Arial" charset="0"/>
              </a:rPr>
              <a:t>        2014</a:t>
            </a:r>
          </a:p>
        </p:txBody>
      </p:sp>
    </p:spTree>
  </p:cSld>
  <p:clrMapOvr>
    <a:masterClrMapping/>
  </p:clrMapOvr>
  <p:transition spd="slow" advTm="5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/>
              <a:t>Современный Иркутск- город </a:t>
            </a:r>
            <a:r>
              <a:rPr lang="ru-RU" altLang="ru-RU" sz="3200" dirty="0" smtClean="0"/>
              <a:t>торговли</a:t>
            </a:r>
            <a:endParaRPr lang="ru-RU" altLang="ru-RU" sz="3200" dirty="0"/>
          </a:p>
        </p:txBody>
      </p:sp>
      <p:pic>
        <p:nvPicPr>
          <p:cNvPr id="59399" name="Picture 7" descr="&amp;Tcy;&amp;tscy; &amp;mcy;&amp;ocy;&amp;dcy;&amp;ncy;&amp;ycy;&amp;jcy; &amp;kcy;&amp;vcy;&amp;acy;&amp;rcy;&amp;tcy;&amp;acy;&amp;lcy; &amp;icy;&amp;rcy;&amp;kcy;&amp;ucy;&amp;tcy;&amp;scy;&amp;kcy; &amp;ocy;&amp;tcy;&amp;kcy;&amp;rcy;&amp;ycy;&amp;tcy;&amp;icy;&amp;ie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2816"/>
            <a:ext cx="4464744" cy="3551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11188" y="5805488"/>
            <a:ext cx="3673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Модный Квартал 2015 </a:t>
            </a:r>
          </a:p>
        </p:txBody>
      </p:sp>
      <p:pic>
        <p:nvPicPr>
          <p:cNvPr id="59402" name="Picture 10" descr="&amp;Kcy;&amp;icy;&amp;ncy;&amp;ocy;&amp;pcy;&amp;acy;&amp;rcy;&amp;kcy; &amp;Kcy;&amp;acy;&amp;rcy;&amp;acy;&amp;mcy;&amp;iecy;&amp;lcy;&amp;softcy; / &amp;Acy;&amp;fcy;&amp;icy;&amp;shcy;&amp;acy; - &amp;Icy;&amp;rcy;&amp;kcy;&amp;ucy;&amp;tcy;&amp;scy;&amp;kcy;-350.&amp;rcy;&amp;u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788484"/>
            <a:ext cx="3853556" cy="3551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435600" y="5876925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Arial" charset="0"/>
              </a:rPr>
              <a:t>Карамель 2015</a:t>
            </a:r>
          </a:p>
        </p:txBody>
      </p:sp>
    </p:spTree>
  </p:cSld>
  <p:clrMapOvr>
    <a:masterClrMapping/>
  </p:clrMapOvr>
  <p:transition spd="slow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9692" y="188640"/>
            <a:ext cx="8229600" cy="1139825"/>
          </a:xfrm>
        </p:spPr>
        <p:txBody>
          <a:bodyPr/>
          <a:lstStyle/>
          <a:p>
            <a:r>
              <a:rPr lang="ru-RU" altLang="ru-RU" sz="3200" dirty="0"/>
              <a:t>Иркутск- город </a:t>
            </a:r>
            <a:r>
              <a:rPr lang="ru-RU" altLang="ru-RU" sz="3200" dirty="0" smtClean="0"/>
              <a:t>промышленности</a:t>
            </a:r>
            <a:r>
              <a:rPr lang="ru-RU" altLang="ru-RU" dirty="0" smtClean="0"/>
              <a:t> </a:t>
            </a:r>
            <a:endParaRPr lang="ru-RU" alt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sz="2400" dirty="0">
                <a:latin typeface="+mj-lt"/>
              </a:rPr>
              <a:t>Иркутская область — крупный промышленный район. В общероссийском производстве обеспечивает 6,5 % производства электроэнергии, 15 % вывоза деловой древесины, 6 % добычи угля, почти 20 % общероссийского производства целлюлозы, более 10 % картона, перерабатывается около 9 % нефти.</a:t>
            </a:r>
            <a:br>
              <a:rPr lang="ru-RU" altLang="ru-RU" sz="2400" dirty="0">
                <a:latin typeface="+mj-lt"/>
              </a:rPr>
            </a:br>
            <a:endParaRPr lang="ru-RU" altLang="ru-RU" sz="2400" dirty="0">
              <a:latin typeface="+mj-lt"/>
            </a:endParaRPr>
          </a:p>
        </p:txBody>
      </p:sp>
      <p:pic>
        <p:nvPicPr>
          <p:cNvPr id="60423" name="Picture 7" descr="&amp;Kcy;&amp;ocy;&amp;mcy;&amp;mcy;&amp;iecy;&amp;ncy;&amp;tcy;&amp;acy;&amp;rcy;&amp;icy;&amp;icy;: Lenta.ru: &amp;Ncy;&amp;acy; &amp;icy;&amp;rcy;&amp;kcy;&amp;ucy;&amp;tcy;&amp;scy;&amp;kcy;&amp;ocy;&amp;mcy; &amp;zcy;&amp;acy;&amp;vcy;&amp;ocy;&amp;dcy;&amp;iecy; &amp;pcy;&amp;rcy;&amp;ocy;&amp;icy;&amp;zcy;&amp;ocy;&amp;shcy;&amp;iecy;&amp;lcy; &amp;vcy;&amp;ycy;&amp;bcy;&amp;rcy;&amp;ocy;&amp;scy; 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920879" cy="533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122</TotalTime>
  <Words>383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Глобус</vt:lpstr>
      <vt:lpstr>Иркутск- город торговли</vt:lpstr>
      <vt:lpstr>Иркутск</vt:lpstr>
      <vt:lpstr> Торговать начали еще в остроге </vt:lpstr>
      <vt:lpstr>Слайд 4</vt:lpstr>
      <vt:lpstr>Слайд 5</vt:lpstr>
      <vt:lpstr>Слайд 6</vt:lpstr>
      <vt:lpstr>Слайд 7</vt:lpstr>
      <vt:lpstr>Современный Иркутск- город торговли</vt:lpstr>
      <vt:lpstr>Иркутск- город промышленности </vt:lpstr>
      <vt:lpstr>Слайд 10</vt:lpstr>
      <vt:lpstr>Список литературы.</vt:lpstr>
    </vt:vector>
  </TitlesOfParts>
  <Company>МОУ СОШ №15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Иркутск- город торговли.</dc:title>
  <dc:creator>Пользователь</dc:creator>
  <cp:lastModifiedBy>Tanya</cp:lastModifiedBy>
  <cp:revision>10</cp:revision>
  <dcterms:created xsi:type="dcterms:W3CDTF">2015-03-17T02:56:36Z</dcterms:created>
  <dcterms:modified xsi:type="dcterms:W3CDTF">2015-03-25T14:17:17Z</dcterms:modified>
</cp:coreProperties>
</file>