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9" r:id="rId6"/>
    <p:sldId id="270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D709F-9B5A-4152-9EBF-461467C0DB4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2D68-A4F7-4FC7-840D-02E165AFD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2D68-A4F7-4FC7-840D-02E165AFD1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09768B-D86D-497F-B75C-49A934A294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EA1E25-2F37-482C-8DCB-E8275D9331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ypsychologist.com.ua/istorik.html" TargetMode="External"/><Relationship Id="rId2" Type="http://schemas.openxmlformats.org/officeDocument/2006/relationships/hyperlink" Target="http://www.moeobrazovanie.ru/professions_istori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biturient.isu.ru/ru/" TargetMode="External"/><Relationship Id="rId4" Type="http://schemas.openxmlformats.org/officeDocument/2006/relationships/hyperlink" Target="http://hist.isu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z97@mail.ru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8858280" cy="2041529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Моя будущая профессия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2935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Выполнила:</a:t>
            </a:r>
            <a:br>
              <a:rPr lang="ru-RU" sz="2800" dirty="0" smtClean="0"/>
            </a:br>
            <a:r>
              <a:rPr lang="ru-RU" sz="2800" dirty="0" smtClean="0"/>
              <a:t>ученица 11 класса «А»</a:t>
            </a:r>
            <a:br>
              <a:rPr lang="ru-RU" sz="2800" dirty="0" smtClean="0"/>
            </a:br>
            <a:r>
              <a:rPr lang="ru-RU" sz="2800" dirty="0" smtClean="0"/>
              <a:t>МБОУ г.Иркутска СОШ №15</a:t>
            </a:r>
            <a:br>
              <a:rPr lang="ru-RU" sz="2800" dirty="0" smtClean="0"/>
            </a:br>
            <a:r>
              <a:rPr lang="ru-RU" sz="2800" dirty="0" smtClean="0"/>
              <a:t>Кузнецова Мария Сергеевна</a:t>
            </a:r>
            <a:endParaRPr lang="ru-RU" sz="2800" dirty="0"/>
          </a:p>
        </p:txBody>
      </p:sp>
    </p:spTree>
  </p:cSld>
  <p:clrMapOvr>
    <a:masterClrMapping/>
  </p:clrMapOvr>
  <p:transition spd="med" advTm="5000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Где можно получить историческое образование?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В настоящее время получить историческое образование можно в большинстве государственных университетов страны, не специализирующихся на одной области знаний. Получить образование я собираюсь на историческом факультете ИГУ.</a:t>
            </a:r>
            <a:endParaRPr lang="ru-RU" dirty="0"/>
          </a:p>
        </p:txBody>
      </p:sp>
      <p:pic>
        <p:nvPicPr>
          <p:cNvPr id="5" name="Содержимое 4" descr="SBdql7yrGa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4420" y="1500174"/>
            <a:ext cx="4163860" cy="485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поступить на исторический факультет?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На историческом факультете 7 специальностей: политология, история, международные отношения, зарубежное </a:t>
            </a:r>
            <a:r>
              <a:rPr lang="ru-RU" dirty="0" err="1" smtClean="0"/>
              <a:t>регионоведение</a:t>
            </a:r>
            <a:r>
              <a:rPr lang="ru-RU" dirty="0" smtClean="0"/>
              <a:t>, организация работы с молодёжью, </a:t>
            </a:r>
            <a:r>
              <a:rPr lang="ru-RU" dirty="0" err="1" smtClean="0"/>
              <a:t>музеология</a:t>
            </a:r>
            <a:r>
              <a:rPr lang="ru-RU" dirty="0" smtClean="0"/>
              <a:t> и </a:t>
            </a:r>
            <a:r>
              <a:rPr lang="ru-RU" dirty="0" err="1" smtClean="0"/>
              <a:t>регионоведение</a:t>
            </a:r>
            <a:r>
              <a:rPr lang="ru-RU" dirty="0" smtClean="0"/>
              <a:t> России.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На 2015 год на факультете 49 бюджетных мест (на истории 19, зарубежном </a:t>
            </a:r>
            <a:r>
              <a:rPr lang="ru-RU" dirty="0" err="1" smtClean="0"/>
              <a:t>регионоведении</a:t>
            </a:r>
            <a:r>
              <a:rPr lang="ru-RU" dirty="0" smtClean="0"/>
              <a:t> 10 и политологии 20).</a:t>
            </a:r>
            <a:br>
              <a:rPr lang="ru-RU" dirty="0" smtClean="0"/>
            </a:br>
            <a:r>
              <a:rPr lang="ru-RU" dirty="0" smtClean="0"/>
              <a:t>Проходной балл на историю – 189, на политологию – 185, на зарубежное </a:t>
            </a:r>
            <a:r>
              <a:rPr lang="ru-RU" dirty="0" err="1" smtClean="0"/>
              <a:t>регионоведение</a:t>
            </a:r>
            <a:r>
              <a:rPr lang="ru-RU" dirty="0" smtClean="0"/>
              <a:t> – 212.</a:t>
            </a:r>
            <a:br>
              <a:rPr lang="ru-RU" dirty="0" smtClean="0"/>
            </a:br>
            <a:r>
              <a:rPr lang="ru-RU" dirty="0" smtClean="0"/>
              <a:t>Стоимость обучения на коммерции составляет 70 </a:t>
            </a:r>
            <a:r>
              <a:rPr lang="ru-RU" dirty="0" err="1" smtClean="0"/>
              <a:t>тыс.руб</a:t>
            </a:r>
            <a:r>
              <a:rPr lang="ru-RU" dirty="0" smtClean="0"/>
              <a:t> в год.</a:t>
            </a:r>
            <a:endParaRPr lang="ru-RU" dirty="0"/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Научно-исследовательская работа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Участие </a:t>
            </a:r>
            <a:r>
              <a:rPr lang="ru-RU" dirty="0"/>
              <a:t>в научных конференциях – это неповторимый шанс раскрыть и усовершенствовать свой талант публичного оратора, развить умение аргументировано отстаивать свое мнение в открытой </a:t>
            </a:r>
            <a:r>
              <a:rPr lang="ru-RU" dirty="0" smtClean="0"/>
              <a:t>дискуссии. </a:t>
            </a: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4442308"/>
            <a:ext cx="3643338" cy="241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hagbud2015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643338" cy="272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Стажировки в университетах России и всего </a:t>
            </a:r>
            <a:r>
              <a:rPr lang="ru-RU" sz="3200" dirty="0" smtClean="0"/>
              <a:t>мира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Стажировки в университетах-партнёрах – отличная возможность получить уникальные знания и опыт.</a:t>
            </a:r>
            <a:r>
              <a:rPr lang="ru-RU" dirty="0"/>
              <a:t> </a:t>
            </a:r>
            <a:r>
              <a:rPr lang="ru-RU" dirty="0" smtClean="0"/>
              <a:t>После окончания университета предлагается </a:t>
            </a:r>
            <a:r>
              <a:rPr lang="ru-RU" dirty="0" err="1" smtClean="0"/>
              <a:t>множетсво</a:t>
            </a:r>
            <a:r>
              <a:rPr lang="ru-RU" dirty="0" smtClean="0"/>
              <a:t> стажировок </a:t>
            </a:r>
            <a:r>
              <a:rPr lang="ru-RU" dirty="0"/>
              <a:t>в различных партнерских университетах в Польше, Франции, Венгрии, Японии, магистратуры Высшей школы экономики и Высшей школы социальных и экономических наук в Москве, Европейского университета в Санкт-Петербурге.</a:t>
            </a:r>
          </a:p>
        </p:txBody>
      </p:sp>
      <p:pic>
        <p:nvPicPr>
          <p:cNvPr id="5" name="Содержимое 4" descr="studyabro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6862" y="2054672"/>
            <a:ext cx="4537138" cy="351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Карьерный рост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29124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Историки </a:t>
            </a:r>
            <a:r>
              <a:rPr lang="ru-RU" dirty="0"/>
              <a:t>могут трудиться в самых разных сферах: это и образовательные, и научные, и государственные, и культурные учреждения. Уровень их </a:t>
            </a:r>
            <a:r>
              <a:rPr lang="ru-RU" dirty="0" err="1"/>
              <a:t>востребованности</a:t>
            </a:r>
            <a:r>
              <a:rPr lang="ru-RU" dirty="0"/>
              <a:t> на рынке труда во многом будет зависеть от того, насколько значимыми для науки окажутся их достижения.</a:t>
            </a:r>
          </a:p>
        </p:txBody>
      </p:sp>
      <p:pic>
        <p:nvPicPr>
          <p:cNvPr id="6" name="Содержимое 5" descr="karerajpg_6522317_131313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856" y="2071678"/>
            <a:ext cx="4714144" cy="311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Источники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http://www.moeobrazovanie.ru/professions_istorik.html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http://mypsychologist.com.ua/istorik.html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http://hist.isu.ru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http://abiturient.isu.ru/ru/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Tm="4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Контактная информация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Кузнецова Мария Сергеевна</a:t>
            </a:r>
            <a:r>
              <a:rPr lang="ru-RU" sz="3600" dirty="0" smtClean="0"/>
              <a:t>, ученица 11 класса «А» МБОУ г.Иркутска СОШ №15;</a:t>
            </a:r>
            <a:br>
              <a:rPr lang="ru-RU" sz="3600" dirty="0" smtClean="0"/>
            </a:br>
            <a:r>
              <a:rPr lang="en-US" sz="3600" dirty="0" smtClean="0"/>
              <a:t>e-mail: </a:t>
            </a:r>
            <a:r>
              <a:rPr lang="en-US" sz="3600" dirty="0" smtClean="0">
                <a:hlinkClick r:id="rId3"/>
              </a:rPr>
              <a:t>markuz97@mail.ru</a:t>
            </a:r>
            <a:endParaRPr lang="en-US" sz="3600" dirty="0" smtClean="0"/>
          </a:p>
          <a:p>
            <a:pPr>
              <a:buNone/>
            </a:pPr>
            <a:r>
              <a:rPr lang="ru-RU" sz="3600" dirty="0" smtClean="0"/>
              <a:t>Телефон: 29-68-19 (домашний),</a:t>
            </a:r>
            <a:br>
              <a:rPr lang="ru-RU" sz="3600" dirty="0" smtClean="0"/>
            </a:br>
            <a:r>
              <a:rPr lang="ru-RU" sz="3600" dirty="0" smtClean="0"/>
              <a:t>8-950-125-74-50 (сотовый)</a:t>
            </a:r>
            <a:endParaRPr lang="ru-RU" sz="3600" dirty="0"/>
          </a:p>
        </p:txBody>
      </p:sp>
    </p:spTree>
  </p:cSld>
  <p:clrMapOvr>
    <a:masterClrMapping/>
  </p:clrMapOvr>
  <p:transition spd="med">
    <p:wheel spokes="2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 необходимости профессионального выбора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5429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Заканчивая школу, каждый ребёнок задаётся вопросом, кем ему стать. Несомненно, профессиональный выбор – одно из важнейших решений человека, определяющее его дальнейшую судьбу.</a:t>
            </a:r>
            <a:br>
              <a:rPr lang="ru-RU" dirty="0" smtClean="0"/>
            </a:br>
            <a:r>
              <a:rPr lang="ru-RU" dirty="0" smtClean="0"/>
              <a:t>В определённый момент и я, не являясь исключением, спросила себя: какую дорогу выбрать?</a:t>
            </a:r>
            <a:endParaRPr lang="ru-RU" dirty="0"/>
          </a:p>
        </p:txBody>
      </p:sp>
      <p:pic>
        <p:nvPicPr>
          <p:cNvPr id="7" name="Содержимое 6" descr="chose st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18519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Моя будущая профессия - историк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643438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С будущей профессией я определилась ещё в восьмом классе, однако со временем это решение обрело более чёткие формы, стало более конкретным. Изначально я хотела стать археологом, однако позже, к десятому классу, поняла, что хочу заниматься научными исследованиями в области японской истории.</a:t>
            </a:r>
            <a:endParaRPr lang="ru-RU" dirty="0"/>
          </a:p>
        </p:txBody>
      </p:sp>
      <p:pic>
        <p:nvPicPr>
          <p:cNvPr id="5" name="Содержимое 4" descr="istorik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4178709" cy="389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Факторы, повлиявшие на мой профессиональный выбор</a:t>
            </a:r>
            <a:endParaRPr lang="ru-RU" sz="32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485775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495800" cy="5500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Как правило, на выбор профессии у человека чаще всего влияют такие факторы, как престиж и деньги.</a:t>
            </a:r>
            <a:br>
              <a:rPr lang="ru-RU" dirty="0" smtClean="0"/>
            </a:br>
            <a:r>
              <a:rPr lang="ru-RU" dirty="0" smtClean="0"/>
              <a:t>В моём случае главным фактором стала семейная традиция: я твёрдо решила представлять третье поколение историков в моей семье. Кроме того, мой выбор связан и с личным отношением к истории – моему любимому предмету.</a:t>
            </a:r>
            <a:endParaRPr lang="ru-RU" dirty="0"/>
          </a:p>
        </p:txBody>
      </p:sp>
    </p:spTree>
  </p:cSld>
  <p:clrMapOvr>
    <a:masterClrMapping/>
  </p:clrMapOvr>
  <p:transition spd="med" advTm="10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Семейная традиция  - профессия историка</a:t>
            </a:r>
            <a:endParaRPr lang="ru-RU" sz="3200" dirty="0"/>
          </a:p>
        </p:txBody>
      </p:sp>
      <p:pic>
        <p:nvPicPr>
          <p:cNvPr id="5" name="Содержимое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2303732" cy="346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Мои родители, а так же бабушка и дедушка  - историки. Особенно большое влияние оказал на меня папа – именно благодаря нему я интересуюсь историей восточных стран, особенно Японии. На фото мой отец и дедушка.</a:t>
            </a:r>
            <a:endParaRPr lang="ru-RU" dirty="0"/>
          </a:p>
        </p:txBody>
      </p:sp>
      <p:pic>
        <p:nvPicPr>
          <p:cNvPr id="6" name="Рисунок 5" descr="кну6б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04864"/>
            <a:ext cx="2304256" cy="346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Личный опыт в данной профессии</a:t>
            </a:r>
            <a:endParaRPr lang="ru-RU" sz="3200" dirty="0"/>
          </a:p>
        </p:txBody>
      </p:sp>
      <p:pic>
        <p:nvPicPr>
          <p:cNvPr id="5" name="Содержимое 4" descr="Братское море 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В 2009-2011 годах я имела возможность получить бесценный опыт, находясь на археологических раскопках на памятнике Большой Нарын. За несколько недель я научилась определять, обработаны ли камни, насколько древние кости, работала на раскопе и в полевой лаборатории.</a:t>
            </a:r>
            <a:endParaRPr lang="ru-RU" dirty="0"/>
          </a:p>
        </p:txBody>
      </p:sp>
      <p:pic>
        <p:nvPicPr>
          <p:cNvPr id="6" name="Рисунок 5" descr="Братское море 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933056"/>
            <a:ext cx="3413887" cy="256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Специфика профессии историка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Главная </a:t>
            </a:r>
            <a:r>
              <a:rPr lang="ru-RU" dirty="0"/>
              <a:t>задача историка – исследование прошлого. В связи с этим он является частым посетителем библиотек, архивов, музеев, мест археологических раскопок. </a:t>
            </a:r>
            <a:r>
              <a:rPr lang="ru-RU" dirty="0" smtClean="0"/>
              <a:t>Те</a:t>
            </a:r>
            <a:r>
              <a:rPr lang="ru-RU" dirty="0"/>
              <a:t>, кто посвятил себя изучению истории других стран, выезжают в специальные командировки. Однако большая часть работы историка не столь динамична: он должен много времени проводить за изучением различных исторических источников. Итог его работы – написанные им статьи или книги. Некоторые специалисты не только ориентируются на опыт предшественников, но и предлагают новые способы исследования. Учителя и преподаватели среди историков, кроме занятия научной деятельностью, ведут учебные </a:t>
            </a:r>
            <a:r>
              <a:rPr lang="ru-RU" dirty="0" smtClean="0"/>
              <a:t>занятия.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Личные качества, соответствующие профессии историка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495800" cy="5357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100" b="1" dirty="0" smtClean="0"/>
              <a:t>               Способности:</a:t>
            </a:r>
          </a:p>
          <a:p>
            <a:pPr>
              <a:buNone/>
            </a:pPr>
            <a:r>
              <a:rPr lang="ru-RU" sz="3100" b="1" dirty="0"/>
              <a:t> </a:t>
            </a:r>
            <a:r>
              <a:rPr lang="ru-RU" sz="3100" b="1" dirty="0" smtClean="0"/>
              <a:t>    </a:t>
            </a:r>
            <a:r>
              <a:rPr lang="ru-RU" dirty="0" smtClean="0"/>
              <a:t>♦</a:t>
            </a:r>
            <a:r>
              <a:rPr lang="ru-RU" dirty="0"/>
              <a:t>  высокий уровень развития </a:t>
            </a:r>
            <a:r>
              <a:rPr lang="ru-RU" dirty="0" err="1"/>
              <a:t>мнемических</a:t>
            </a:r>
            <a:r>
              <a:rPr lang="ru-RU" dirty="0"/>
              <a:t> способностей </a:t>
            </a:r>
            <a:br>
              <a:rPr lang="ru-RU" dirty="0"/>
            </a:br>
            <a:r>
              <a:rPr lang="ru-RU" dirty="0"/>
              <a:t>♦  гибкость и самостоятельность мышления;</a:t>
            </a:r>
            <a:br>
              <a:rPr lang="ru-RU" dirty="0"/>
            </a:br>
            <a:r>
              <a:rPr lang="ru-RU" dirty="0"/>
              <a:t>♦  хорошее развитие логического мышления </a:t>
            </a:r>
            <a:br>
              <a:rPr lang="ru-RU" dirty="0"/>
            </a:br>
            <a:r>
              <a:rPr lang="ru-RU" dirty="0"/>
              <a:t>♦  высокий уровень концентрации внимания </a:t>
            </a:r>
            <a:br>
              <a:rPr lang="ru-RU" dirty="0"/>
            </a:br>
            <a:r>
              <a:rPr lang="ru-RU" dirty="0"/>
              <a:t>♦ способность воспринимать большое количество информации;</a:t>
            </a:r>
            <a:br>
              <a:rPr lang="ru-RU" dirty="0"/>
            </a:br>
            <a:r>
              <a:rPr lang="ru-RU" dirty="0"/>
              <a:t>♦ способность заниматься длительное время кропотливой работой (работа с архивными</a:t>
            </a:r>
            <a:br>
              <a:rPr lang="ru-RU" dirty="0"/>
            </a:br>
            <a:r>
              <a:rPr lang="ru-RU" dirty="0"/>
              <a:t>документами).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495800" cy="5357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100" b="1" dirty="0" smtClean="0"/>
              <a:t>                Интересы</a:t>
            </a:r>
            <a:r>
              <a:rPr lang="ru-RU" sz="3100" b="1" dirty="0"/>
              <a:t>, склонности и личностные качества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 smtClean="0"/>
              <a:t>♦ </a:t>
            </a:r>
            <a:r>
              <a:rPr lang="ru-RU" dirty="0"/>
              <a:t>наблюдательность;</a:t>
            </a:r>
            <a:br>
              <a:rPr lang="ru-RU" dirty="0"/>
            </a:br>
            <a:r>
              <a:rPr lang="ru-RU" dirty="0"/>
              <a:t>♦ аккуратность;</a:t>
            </a:r>
            <a:br>
              <a:rPr lang="ru-RU" dirty="0"/>
            </a:br>
            <a:r>
              <a:rPr lang="ru-RU" dirty="0"/>
              <a:t>♦ внимательность;</a:t>
            </a:r>
            <a:br>
              <a:rPr lang="ru-RU" dirty="0"/>
            </a:br>
            <a:r>
              <a:rPr lang="ru-RU" dirty="0"/>
              <a:t>♦ настойчивость;</a:t>
            </a:r>
            <a:br>
              <a:rPr lang="ru-RU" dirty="0"/>
            </a:br>
            <a:r>
              <a:rPr lang="ru-RU" dirty="0"/>
              <a:t>♦ терпеливость, усидчивость;</a:t>
            </a:r>
            <a:br>
              <a:rPr lang="ru-RU" dirty="0"/>
            </a:br>
            <a:r>
              <a:rPr lang="ru-RU" dirty="0"/>
              <a:t>♦ эрудированность, </a:t>
            </a:r>
            <a:br>
              <a:rPr lang="ru-RU" dirty="0"/>
            </a:br>
            <a:r>
              <a:rPr lang="ru-RU" dirty="0"/>
              <a:t>♦ широкий кругозор;</a:t>
            </a:r>
            <a:br>
              <a:rPr lang="ru-RU" dirty="0"/>
            </a:br>
            <a:r>
              <a:rPr lang="ru-RU" dirty="0"/>
              <a:t>♦ любознательность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Где можно работать по данной профессии?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   Место </a:t>
            </a:r>
            <a:r>
              <a:rPr lang="ru-RU" b="1" dirty="0"/>
              <a:t>работы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♦ </a:t>
            </a:r>
            <a:r>
              <a:rPr lang="ru-RU" dirty="0"/>
              <a:t>научно-исследовательские институты;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♦ государственные архивы;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♦ библиотеки;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♦ музеи;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♦ образовательные учреждения (школы, колледжи, вузы).</a:t>
            </a:r>
          </a:p>
        </p:txBody>
      </p:sp>
      <p:pic>
        <p:nvPicPr>
          <p:cNvPr id="5" name="Содержимое 4" descr="219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4286232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357298"/>
            <a:ext cx="4357718" cy="270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614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Моя будущая профессия</vt:lpstr>
      <vt:lpstr>О необходимости профессионального выбора</vt:lpstr>
      <vt:lpstr>Моя будущая профессия - историк</vt:lpstr>
      <vt:lpstr>Факторы, повлиявшие на мой профессиональный выбор</vt:lpstr>
      <vt:lpstr>Семейная традиция  - профессия историка</vt:lpstr>
      <vt:lpstr>Личный опыт в данной профессии</vt:lpstr>
      <vt:lpstr>Специфика профессии историка</vt:lpstr>
      <vt:lpstr>Личные качества, соответствующие профессии историка</vt:lpstr>
      <vt:lpstr>Где можно работать по данной профессии? </vt:lpstr>
      <vt:lpstr>Где можно получить историческое образование?</vt:lpstr>
      <vt:lpstr>Как поступить на исторический факультет?</vt:lpstr>
      <vt:lpstr>Научно-исследовательская работа</vt:lpstr>
      <vt:lpstr>Стажировки в университетах России и всего мира</vt:lpstr>
      <vt:lpstr>Карьерный рост</vt:lpstr>
      <vt:lpstr>Источники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User</dc:creator>
  <cp:lastModifiedBy>Tanya</cp:lastModifiedBy>
  <cp:revision>72</cp:revision>
  <dcterms:created xsi:type="dcterms:W3CDTF">2015-03-17T13:17:14Z</dcterms:created>
  <dcterms:modified xsi:type="dcterms:W3CDTF">2015-03-25T15:20:50Z</dcterms:modified>
</cp:coreProperties>
</file>