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2" r:id="rId4"/>
    <p:sldId id="261" r:id="rId5"/>
    <p:sldId id="257" r:id="rId6"/>
    <p:sldId id="258" r:id="rId7"/>
    <p:sldId id="267" r:id="rId8"/>
    <p:sldId id="260" r:id="rId9"/>
    <p:sldId id="259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2queens.ru/Articles/Informagentstvo-professional-staff/Professiya-oficiant.aspx?ID=70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Официант: как стать профессионалом?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5085184"/>
            <a:ext cx="3880520" cy="153657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Выполнила: Павленко Юлия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8. </a:t>
            </a:r>
            <a:r>
              <a:rPr lang="ru-RU" sz="2700" dirty="0" smtClean="0"/>
              <a:t>Расчет Гостей</a:t>
            </a:r>
          </a:p>
          <a:p>
            <a:r>
              <a:rPr lang="ru-RU" sz="2700" dirty="0" smtClean="0"/>
              <a:t>-По первой просьбе Гостя, принесите предчек в папке (предварительно </a:t>
            </a:r>
            <a:r>
              <a:rPr lang="ru-RU" sz="2700" dirty="0" smtClean="0">
                <a:solidFill>
                  <a:schemeClr val="accent6">
                    <a:lumMod val="75000"/>
                  </a:schemeClr>
                </a:solidFill>
              </a:rPr>
              <a:t>проверив его </a:t>
            </a:r>
            <a:r>
              <a:rPr lang="ru-RU" sz="2700" dirty="0" smtClean="0"/>
              <a:t>на наличие правильности заказа)</a:t>
            </a:r>
          </a:p>
          <a:p>
            <a:r>
              <a:rPr lang="ru-RU" sz="2700" dirty="0" smtClean="0"/>
              <a:t>-Рассчитайте Гостя</a:t>
            </a:r>
          </a:p>
          <a:p>
            <a:r>
              <a:rPr lang="ru-RU" sz="2700" dirty="0" smtClean="0"/>
              <a:t>-Принесите фискальный чек и сдачу в течении 3 минут.</a:t>
            </a:r>
          </a:p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9.</a:t>
            </a:r>
            <a:r>
              <a:rPr lang="ru-RU" sz="2700" dirty="0" smtClean="0"/>
              <a:t> Прощание с Гостем</a:t>
            </a:r>
          </a:p>
          <a:p>
            <a:r>
              <a:rPr lang="ru-RU" sz="2700" dirty="0" smtClean="0"/>
              <a:t>-Попрощайтесь с Гостем и пригласите его придти снова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Официант, помни!!!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Девиз официанта: </a:t>
            </a:r>
          </a:p>
          <a:p>
            <a:pPr>
              <a:buFont typeface="Wingdings" pitchFamily="2" charset="2"/>
              <a:buChar char="Ø"/>
            </a:pPr>
            <a:r>
              <a:rPr lang="ru-RU" sz="2800" b="1" u="sng" dirty="0" smtClean="0">
                <a:solidFill>
                  <a:schemeClr val="accent6">
                    <a:lumMod val="75000"/>
                  </a:schemeClr>
                </a:solidFill>
              </a:rPr>
              <a:t>Чтобы Гость был доволен!</a:t>
            </a:r>
          </a:p>
          <a:p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800" dirty="0" smtClean="0"/>
              <a:t>Золотое правило:</a:t>
            </a:r>
          </a:p>
          <a:p>
            <a:pPr>
              <a:buFont typeface="Wingdings" pitchFamily="2" charset="2"/>
              <a:buChar char="Ø"/>
            </a:pPr>
            <a:r>
              <a:rPr lang="ru-RU" sz="2800" b="1" u="sng" dirty="0" smtClean="0">
                <a:solidFill>
                  <a:schemeClr val="accent6">
                    <a:lumMod val="75000"/>
                  </a:schemeClr>
                </a:solidFill>
              </a:rPr>
              <a:t>Гость всегда прав!!! </a:t>
            </a:r>
            <a:r>
              <a:rPr lang="ru-RU" sz="2800" dirty="0" smtClean="0"/>
              <a:t>(Даже если он не прав. По любым конфликтным ситуациям обращайтесь к адмистратору ресторана.)</a:t>
            </a:r>
            <a:endParaRPr lang="ru-RU" sz="28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000" dirty="0" smtClean="0"/>
              <a:t>Итоги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700" dirty="0" smtClean="0"/>
              <a:t>Итак, Вам были представлены основные требования к официанту, если Вы будете соблюдать все инструкции предложенные в этой презентации, то обязательно добьетесь успехов в этом виде деятельности.</a:t>
            </a:r>
          </a:p>
          <a:p>
            <a:pPr>
              <a:buNone/>
            </a:pPr>
            <a:endParaRPr lang="ru-RU" sz="2700" dirty="0" smtClean="0"/>
          </a:p>
          <a:p>
            <a:pPr>
              <a:buNone/>
            </a:pPr>
            <a:r>
              <a:rPr lang="ru-RU" sz="2700" dirty="0" smtClean="0"/>
              <a:t>Желаю Вам успехов! 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000" dirty="0" smtClean="0"/>
              <a:t>Источники литературы, </a:t>
            </a:r>
            <a:r>
              <a:rPr lang="ru-RU" sz="3000" dirty="0" err="1" smtClean="0"/>
              <a:t>интернет-ресурсов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>
                <a:hlinkClick r:id="rId2"/>
              </a:rPr>
              <a:t>http://2queens.ru/Articles/Informagentstvo-professional-staff/Professiya-oficiant.aspx?ID=700</a:t>
            </a:r>
            <a:r>
              <a:rPr lang="ru-RU" sz="27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Официант // Профессионал. – 2009. - № 4. – С. 23. – Выбираем профессию.</a:t>
            </a:r>
          </a:p>
          <a:p>
            <a:pPr>
              <a:buNone/>
            </a:pPr>
            <a:endParaRPr lang="ru-RU" sz="2700" dirty="0" smtClean="0"/>
          </a:p>
          <a:p>
            <a:pPr>
              <a:buNone/>
            </a:pPr>
            <a:endParaRPr lang="ru-RU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Как стать лучшим официантом?</a:t>
            </a:r>
            <a:endParaRPr lang="ru-RU" sz="3200" dirty="0"/>
          </a:p>
        </p:txBody>
      </p:sp>
      <p:pic>
        <p:nvPicPr>
          <p:cNvPr id="5" name="Рисунок 4" descr="i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1268760"/>
            <a:ext cx="2035473" cy="24425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4077072"/>
            <a:ext cx="1939180" cy="23648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item_451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62638" y="2060848"/>
            <a:ext cx="3924964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Введение.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500" b="1" dirty="0" smtClean="0">
                <a:solidFill>
                  <a:schemeClr val="accent6">
                    <a:lumMod val="75000"/>
                  </a:schemeClr>
                </a:solidFill>
              </a:rPr>
              <a:t>Официант</a:t>
            </a:r>
            <a:r>
              <a:rPr lang="ru-RU" sz="3500" dirty="0" smtClean="0"/>
              <a:t> — работник предприятий общественного питания, обслуживающий посетителей в ресторанах, кафе. </a:t>
            </a:r>
          </a:p>
          <a:p>
            <a:r>
              <a:rPr lang="ru-RU" sz="3500" dirty="0" smtClean="0"/>
              <a:t>Он является работником ресторана </a:t>
            </a:r>
            <a:r>
              <a:rPr lang="ru-RU" sz="3500" dirty="0" smtClean="0">
                <a:solidFill>
                  <a:schemeClr val="accent6">
                    <a:lumMod val="75000"/>
                  </a:schemeClr>
                </a:solidFill>
              </a:rPr>
              <a:t>обеспечивающего уют </a:t>
            </a:r>
            <a:r>
              <a:rPr lang="ru-RU" sz="3500" dirty="0" smtClean="0"/>
              <a:t>и расположение посетителей с учётом их требования.</a:t>
            </a:r>
          </a:p>
          <a:p>
            <a:r>
              <a:rPr lang="ru-RU" sz="3500" dirty="0" smtClean="0"/>
              <a:t>В обязанности официанта, как правило, входят:</a:t>
            </a:r>
          </a:p>
          <a:p>
            <a:pPr>
              <a:buFont typeface="Wingdings" pitchFamily="2" charset="2"/>
              <a:buChar char="Ø"/>
            </a:pPr>
            <a:r>
              <a:rPr lang="ru-RU" sz="3500" dirty="0" smtClean="0"/>
              <a:t>выполнение заказов посетителей;</a:t>
            </a:r>
          </a:p>
          <a:p>
            <a:pPr>
              <a:buFont typeface="Wingdings" pitchFamily="2" charset="2"/>
              <a:buChar char="Ø"/>
            </a:pPr>
            <a:r>
              <a:rPr lang="ru-RU" sz="3500" dirty="0" smtClean="0"/>
              <a:t>получение от них расчёта за услуги;</a:t>
            </a:r>
          </a:p>
          <a:p>
            <a:pPr>
              <a:buFont typeface="Wingdings" pitchFamily="2" charset="2"/>
              <a:buChar char="Ø"/>
            </a:pPr>
            <a:r>
              <a:rPr lang="ru-RU" sz="3500" dirty="0" smtClean="0"/>
              <a:t>уборка столов после ухода посетителей;</a:t>
            </a:r>
          </a:p>
          <a:p>
            <a:pPr>
              <a:buFont typeface="Wingdings" pitchFamily="2" charset="2"/>
              <a:buChar char="Ø"/>
            </a:pPr>
            <a:r>
              <a:rPr lang="ru-RU" sz="3500" dirty="0" smtClean="0"/>
              <a:t>сервировка столов к приходу новых клиентов.</a:t>
            </a:r>
          </a:p>
          <a:p>
            <a:endParaRPr lang="ru-R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Задачи официанта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Роль официанта в гостеприимстве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Задача официанта заключается не только в подаче блюд и напитков. Огромное значение имеет умение обеспечить гостям приятное времяпровождение. Для этого он должен обладать рядом профессиональных качеств: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уравновешенность, честность, работоспособность и располагающая внешность</a:t>
            </a:r>
            <a:r>
              <a:rPr lang="ru-RU" dirty="0" smtClean="0"/>
              <a:t>. Высокопрофессиональный официант должен отлично разбираться в блюдах, наизусть знать меню, состав предлагаемых блюд, а также организацию и функции персонала предприятия общественного питания, в котором работает официант.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Внешний </a:t>
            </a:r>
            <a:r>
              <a:rPr lang="ru-RU" sz="3200" dirty="0" smtClean="0"/>
              <a:t>вид</a:t>
            </a:r>
            <a:endParaRPr lang="ru-RU" sz="3200" dirty="0"/>
          </a:p>
        </p:txBody>
      </p:sp>
      <p:pic>
        <p:nvPicPr>
          <p:cNvPr id="4" name="Содержимое 3" descr="wait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4185217" cy="29384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355976" y="1052736"/>
            <a:ext cx="4788024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 smtClean="0"/>
              <a:t>Во многих ресторанах персоналу предоставляется униформа, она должна быть чистой и выглаженной. Волосы официанта должны быть собраны, ногти подстрижены. Официанту разрешается носить украшения, (главное не переборщить). Парфюм не должен отпугивать клиентов слишком резким запахом. Сдержанный макияж и вообще, сдержанность должна присутствовать везде, как во внешнем виде, так и во всем, что делает официант.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9 шагов сервиса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10800" b="1" dirty="0" smtClean="0">
                <a:solidFill>
                  <a:schemeClr val="accent6">
                    <a:lumMod val="75000"/>
                  </a:schemeClr>
                </a:solidFill>
              </a:rPr>
              <a:t>Шаг 1.</a:t>
            </a:r>
            <a:r>
              <a:rPr lang="ru-RU" sz="10800" dirty="0" smtClean="0"/>
              <a:t> Встреча и приветствие Гостей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-Поприветствуйте Гостя входящего в ресторан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-Узнайте предпочтения Гостя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-Предложите Гостю несколько столов на выбор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-Проводите Гостя к столу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-Подайте меню</a:t>
            </a:r>
          </a:p>
          <a:p>
            <a:pPr>
              <a:buFont typeface="Wingdings" pitchFamily="2" charset="2"/>
              <a:buChar char="Ø"/>
            </a:pPr>
            <a:r>
              <a:rPr lang="ru-RU" sz="10800" dirty="0" smtClean="0"/>
              <a:t>-Расскажите о спец.предложениях, акциях</a:t>
            </a:r>
          </a:p>
          <a:p>
            <a:endParaRPr lang="ru-RU" sz="5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4572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2</a:t>
            </a:r>
            <a:r>
              <a:rPr lang="ru-RU" sz="2700" dirty="0" smtClean="0"/>
              <a:t>. Знакомство и принятие заказа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-Подойдите к столу в течение нескольких минут, после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посадки гостя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-Поприветствуйте Гостя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-Представьтесь по имени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-Предложите и порекомендуйте Гостю аперитивы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>
                <a:solidFill>
                  <a:schemeClr val="accent6">
                    <a:lumMod val="75000"/>
                  </a:schemeClr>
                </a:solidFill>
              </a:rPr>
              <a:t>-Повторите Гостю заказ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-Введите заказ в RKEEPER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5505475"/>
          </a:xfrm>
        </p:spPr>
        <p:txBody>
          <a:bodyPr>
            <a:noAutofit/>
          </a:bodyPr>
          <a:lstStyle/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3. </a:t>
            </a:r>
            <a:r>
              <a:rPr lang="ru-RU" sz="2700" dirty="0" smtClean="0"/>
              <a:t>Расскажите немного о ресторане, о кухне, фирменных блюдах, а также о том, где находится запасной выход и туалеты.</a:t>
            </a:r>
          </a:p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4. </a:t>
            </a:r>
            <a:r>
              <a:rPr lang="ru-RU" sz="2700" dirty="0" smtClean="0"/>
              <a:t>Подача аперитива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-Получите заказанные аперитивы в баре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-В течение 5 минут, подайте Гостю на стол</a:t>
            </a:r>
          </a:p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5. </a:t>
            </a:r>
            <a:r>
              <a:rPr lang="ru-RU" sz="2700" dirty="0" smtClean="0"/>
              <a:t>Принятие основного заказа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-Порекомендуйте Гостю закуски, супы, основные блюда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-Уточните время и очередность подачи блюд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-Предложите дополнительные блюда, гарниры, соуса, хлеб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Повторите заказ и поблагодарите Гостя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-После подачи блюд, п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ожелайте приятного аппетита</a:t>
            </a:r>
          </a:p>
          <a:p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6. </a:t>
            </a:r>
            <a:r>
              <a:rPr lang="ru-RU" sz="2700" dirty="0" smtClean="0"/>
              <a:t>Контроль качества блюд 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-Узнайте мнение Гостя о блюде в течении нескольких минут, с момента подачи на стол.</a:t>
            </a:r>
          </a:p>
          <a:p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</a:rPr>
              <a:t>Шаг 7.</a:t>
            </a:r>
            <a:r>
              <a:rPr lang="ru-RU" sz="2700" dirty="0" smtClean="0"/>
              <a:t> Предложение десерта, чая, кофе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-Вовремя уберите со стола грязную посуду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-Предложите Гостю горячие напитки и десерты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-Досервируйте стол приборами для десерта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 smtClean="0"/>
              <a:t>-Принесите и подайте Гостю заказанные десерты и напитки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479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Официант: как стать профессионалом?</vt:lpstr>
      <vt:lpstr>Как стать лучшим официантом?</vt:lpstr>
      <vt:lpstr>Введение.</vt:lpstr>
      <vt:lpstr>Задачи официанта</vt:lpstr>
      <vt:lpstr>Внешний вид</vt:lpstr>
      <vt:lpstr>9 шагов сервиса</vt:lpstr>
      <vt:lpstr>Слайд 7</vt:lpstr>
      <vt:lpstr>Слайд 8</vt:lpstr>
      <vt:lpstr>Слайд 9</vt:lpstr>
      <vt:lpstr>Слайд 10</vt:lpstr>
      <vt:lpstr>Официант, помни!!!</vt:lpstr>
      <vt:lpstr>Итоги</vt:lpstr>
      <vt:lpstr>Источники литературы, интернет-ресурсов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стать лучшим официантом?</dc:title>
  <dc:creator>user</dc:creator>
  <cp:lastModifiedBy>Tanya</cp:lastModifiedBy>
  <cp:revision>16</cp:revision>
  <dcterms:created xsi:type="dcterms:W3CDTF">2015-03-17T10:38:03Z</dcterms:created>
  <dcterms:modified xsi:type="dcterms:W3CDTF">2015-03-25T14:27:02Z</dcterms:modified>
</cp:coreProperties>
</file>